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80" r:id="rId5"/>
    <p:sldId id="274" r:id="rId6"/>
    <p:sldId id="271" r:id="rId7"/>
    <p:sldId id="279" r:id="rId8"/>
    <p:sldId id="275" r:id="rId9"/>
    <p:sldId id="276" r:id="rId10"/>
    <p:sldId id="277" r:id="rId11"/>
    <p:sldId id="278" r:id="rId1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BF8783-FEAA-40D2-89CB-0BAB7E11FFCE}">
          <p14:sldIdLst>
            <p14:sldId id="256"/>
            <p14:sldId id="257"/>
            <p14:sldId id="280"/>
            <p14:sldId id="274"/>
            <p14:sldId id="271"/>
            <p14:sldId id="279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2" pos="7423" userDrawn="1">
          <p15:clr>
            <a:srgbClr val="F26B43"/>
          </p15:clr>
        </p15:guide>
        <p15:guide id="3" orient="horz" pos="527" userDrawn="1">
          <p15:clr>
            <a:srgbClr val="A4A3A4"/>
          </p15:clr>
        </p15:guide>
        <p15:guide id="4" orient="horz" pos="119" userDrawn="1">
          <p15:clr>
            <a:srgbClr val="F26B43"/>
          </p15:clr>
        </p15:guide>
        <p15:guide id="5" pos="3840" userDrawn="1">
          <p15:clr>
            <a:srgbClr val="A4A3A4"/>
          </p15:clr>
        </p15:guide>
        <p15:guide id="6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4AF"/>
    <a:srgbClr val="960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1" autoAdjust="0"/>
    <p:restoredTop sz="94660"/>
  </p:normalViewPr>
  <p:slideViewPr>
    <p:cSldViewPr>
      <p:cViewPr varScale="1">
        <p:scale>
          <a:sx n="111" d="100"/>
          <a:sy n="111" d="100"/>
        </p:scale>
        <p:origin x="324" y="96"/>
      </p:cViewPr>
      <p:guideLst>
        <p:guide pos="7423"/>
        <p:guide orient="horz" pos="527"/>
        <p:guide orient="horz" pos="119"/>
        <p:guide pos="3840"/>
        <p:guide pos="5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3D09F9-C0F3-B883-FEB2-0ABF586C3D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Newick Parish Council APM Slide Set V3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C6D65-9E16-E3C5-C351-27213049E2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18F57-D19C-4972-86F4-12A434F64231}" type="datetime1">
              <a:rPr lang="en-GB" smtClean="0"/>
              <a:t>01/05/2025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C292F-895B-1A03-FC24-755A3E4199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85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E9388-BDF0-FC90-94CC-0D60FA5FF8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1B086-FDA1-439D-8F82-5E8859D3C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4574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Newick Parish Council APM Slide Set V3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43C9F-BB1C-4513-82CD-385F365F42DC}" type="datetime1">
              <a:rPr lang="en-GB" smtClean="0"/>
              <a:t>01/05/2025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5212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8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85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97E75-13C3-41A0-9A12-CE34787A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5245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Newick Parish Council APM Slide Set V3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2CC90A5-8C73-4CF6-9236-BBD1905EDB42}" type="datetime1">
              <a:rPr lang="en-GB" smtClean="0"/>
              <a:t>01/05/2025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E75-13C3-41A0-9A12-CE34787A38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Newick Parish Council APM Slide Set V3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9DEF5A9-AC66-46AF-9003-A32F917F5449}" type="datetime1">
              <a:rPr lang="en-GB" smtClean="0"/>
              <a:t>01/05/2025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E75-13C3-41A0-9A12-CE34787A38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0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Newick Parish Council APM Slide Set V3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E0765-FF73-4C4C-8943-25279FD7EE84}" type="datetime1">
              <a:rPr lang="en-GB" smtClean="0"/>
              <a:t>01/05/2025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E75-13C3-41A0-9A12-CE34787A38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2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E19C-B660-469C-B072-A4FAF7B4D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4F8E7-4263-4E10-858E-B98C63AC2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8DF0A-0A7A-40B2-BA64-242392DE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4916-115A-4EF3-AEFC-D43EBAE497E3}" type="datetime1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F1FC1-E850-4307-8C5D-FF6E3596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EC94A-4B25-43E0-8B6A-6A1F6D68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6AC-AEB8-4145-BBE1-ED275082DCF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45CCBF-F0A9-10D6-8BF0-858E44D227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3732"/>
          </a:xfrm>
          <a:prstGeom prst="rect">
            <a:avLst/>
          </a:prstGeom>
          <a:solidFill>
            <a:srgbClr val="960E00"/>
          </a:solidFill>
          <a:ln>
            <a:solidFill>
              <a:srgbClr val="960E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1A0F0A-ECDC-53CF-27FA-7B1A16070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4268"/>
            <a:ext cx="12192000" cy="523732"/>
          </a:xfrm>
          <a:prstGeom prst="rect">
            <a:avLst/>
          </a:prstGeom>
          <a:solidFill>
            <a:srgbClr val="960E00"/>
          </a:solidFill>
          <a:ln>
            <a:solidFill>
              <a:srgbClr val="960E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BEEA93-A113-4056-3AFC-B91C8E4720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988" y="628357"/>
            <a:ext cx="3153332" cy="9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15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6E1E-0C4E-4277-BED9-DC187721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5573E-DDF2-4926-A035-CEC30EDB4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C8C99-EBE8-41DC-ACE8-E6BF781A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6362-6283-4435-9B40-7A27174FE49B}" type="datetime1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97A7B-C363-4B7B-9109-81DCBA47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B41DB-0087-4E26-80FE-B7A39C2D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6AC-AEB8-4145-BBE1-ED275082D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5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73942-4714-4CDA-9292-195A6071E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89C41-BBAD-40C5-922C-801346F84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3BEBF-A83A-42D7-B572-0637E702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476C-5941-4C21-9A10-120A0A3587B7}" type="datetime1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592B3-C888-46FD-9BC3-67B30F4F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E5DB-0684-49D2-86EA-FFAB83EF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6AC-AEB8-4145-BBE1-ED275082D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1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idBlue1024">
            <a:extLst>
              <a:ext uri="{FF2B5EF4-FFF2-40B4-BE49-F238E27FC236}">
                <a16:creationId xmlns:a16="http://schemas.microsoft.com/office/drawing/2014/main" id="{2181F72A-8E7B-4299-9B72-C7AFC3BE5F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4"/>
            <a:ext cx="113284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FB0B2A8-F45F-46EC-8B4A-80FA7F3100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7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CF792B-C575-4C93-8966-08CD970630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364E6-23B5-44A8-ADF3-4B9748135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13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2869A3-2F5F-4358-B80E-963E110507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6690E-8AD4-4E5F-AC54-B70DC69B1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93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267" y="2708276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2708276"/>
            <a:ext cx="55583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63D983-F072-421F-944E-0F385CE1DC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04F03-3F7F-4231-94A0-9A500216B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5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D87B5-B43C-44AE-A1D7-74F328AB8C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0B86B-0E94-4FEE-8000-0C7A987B4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711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59AE4CD-30A7-4111-9B82-645FCDB29A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D3EC4-BB8C-4F73-9C1C-EB160FD08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160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0066A72-7363-4FAE-865D-B8989C300C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D7BC8-F323-4280-8DE0-7C63088C2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3B6D5C-7457-4B1B-83F4-A1996F3D4B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3BC2D-E6B4-4C18-817E-ED663D3B0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27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2B4E-05ED-4405-8190-76E703A0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1D70D-6826-4E25-B5AB-E0EA9BB24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F2B9-ED11-4B55-9204-64A7AA48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AD63-30CD-4099-8D46-F10123F50BA6}" type="datetime1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085EC-3291-4459-8103-2A58D55E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7541B-D786-4BF3-9998-17C07231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6AC-AEB8-4145-BBE1-ED275082D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2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ECD00F-1965-416D-8B7A-41C523FB1B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B01C-8FF6-45C8-B2F6-1B84EDBFA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877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87FFDE-2A74-4B2F-8B9A-32DF8E0168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06542-46BC-44BF-8490-3DDBE902B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459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218" y="908050"/>
            <a:ext cx="2829983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7" y="908050"/>
            <a:ext cx="8286751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BE3C04-D419-4713-8717-56908ECF00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8683C-571F-4234-8C0C-36A113B46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13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82B4-18A2-408D-94B7-95CEA300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B3BA3-515C-4C3D-BEE5-458BFB984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3C6FC-F1DE-4A89-9FF1-003733EC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FFD8-56C7-4F90-BE3D-DE71DA201A92}" type="datetime1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2453E-A144-434C-9E51-046C7A39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B0A04-A528-4F42-A106-CCDCDD9B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6AC-AEB8-4145-BBE1-ED275082D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8BF7-07BC-480D-A647-08DADD37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2559C-C9B2-4E68-80C6-275E6DBD2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C5087-6CEF-4A7B-94FE-5F90DD218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D496-AE3D-446F-AE31-3BCBA141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158D-EF27-43B6-AD96-46FB805C8BEB}" type="datetime1">
              <a:rPr lang="en-GB" smtClean="0"/>
              <a:t>01/05/2025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32791-F969-40BA-BF44-D613D734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F02D1-1738-42CE-BCE3-2C475DE8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6AC-AEB8-4145-BBE1-ED275082D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90CA-A5F3-4767-97DA-D5F2D91B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1A5AC-55D5-4216-910F-CDA7E18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1E930-5C22-41CB-B61E-2536D0159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3E20D-60B3-4E9D-B696-44AFBF872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3FDB6-C48B-4B2C-8FFA-E5FED6703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FE513-58A3-483C-A18D-40100B7A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DFD4-C007-40D7-9288-3FB938C09345}" type="datetime1">
              <a:rPr lang="en-GB" smtClean="0"/>
              <a:t>01/05/2025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EEFF2-2480-434E-9489-EA2E0C09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E6CFC-D1EA-4084-A11C-40AFF1D7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6AC-AEB8-4145-BBE1-ED275082D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4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6337-7A6C-41CA-BBA7-806AF9A4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EECE0-0E61-4F1B-B466-2FC25F09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BA3C-B5CC-45C0-AA74-AB261F95D2BC}" type="datetime1">
              <a:rPr lang="en-GB" smtClean="0"/>
              <a:t>01/05/2025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69B06-0308-42F6-A453-8F59E715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A8E3C-2573-4C0F-8448-DD8F93E3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6AC-AEB8-4145-BBE1-ED275082D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5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0DA23-C1BD-46A7-89D4-F8AA5E18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B4E0-C67B-440D-BEFA-E5A1405F1067}" type="datetime1">
              <a:rPr lang="en-GB" smtClean="0"/>
              <a:t>01/05/2025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63A88-9EE9-4B7C-A02B-50408BF4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C2E58-1D29-4BAA-BE8D-0D09DA1D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6AC-AEB8-4145-BBE1-ED275082D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2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95DB-17EA-4B06-BB6B-EDF4DFBD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D04D0-56C0-4739-B950-B87142729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B8C71-7B6C-42A1-962E-81C2ABD1D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D7646-C137-4558-8CD0-4EA759C7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B837-079D-4E43-A64A-98E994985CF7}" type="datetime1">
              <a:rPr lang="en-GB" smtClean="0"/>
              <a:t>01/05/2025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5D07F-73CF-4ED8-98D2-C6762E43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64569-F4C7-4CD8-857F-41D955A4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6AC-AEB8-4145-BBE1-ED275082D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2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9C6E-99A3-4734-BD11-29C0FFF4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09A9E-5D41-4BCE-9065-AC5A4BE7B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F3419-33B2-47D7-92E1-738EBA722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48FBD-245C-4F7B-9A5E-B19B1225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FE40-2477-4849-8C6E-771DF215A6DC}" type="datetime1">
              <a:rPr lang="en-GB" smtClean="0"/>
              <a:t>01/05/2025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70B63-893D-4416-BD34-6BCC99A7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11BFD-003B-4C39-868E-94853394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66AC-AEB8-4145-BBE1-ED275082D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7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B4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A12D1-F10B-45B1-95E6-4A5F700B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24664-7691-48F4-956A-21F7A5851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8A89A-3873-4AF6-800C-C472146B1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BD146-7A3B-4968-8783-294757A9ED00}" type="datetime1">
              <a:rPr lang="en-GB" smtClean="0"/>
              <a:t>01/05/2025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8E97A-6AE3-43AC-B9D1-341CDFDA6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B4FC-E45A-40DD-9103-485946B3E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66AC-AEB8-4145-BBE1-ED275082D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6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60E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8EFD0F-9C7A-4BC3-9DE8-032E70D21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0267" y="908050"/>
            <a:ext cx="1131993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C7445C-E091-4A20-A2B0-07F86254B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67" y="2708276"/>
            <a:ext cx="1131993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06B6038-A45B-470F-B1F4-9EC9648FB3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16117" y="6337300"/>
            <a:ext cx="13440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EC88CE3-D21C-4C99-8FBB-C6FDD82FC78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17" descr="MidBlue90">
            <a:extLst>
              <a:ext uri="{FF2B5EF4-FFF2-40B4-BE49-F238E27FC236}">
                <a16:creationId xmlns:a16="http://schemas.microsoft.com/office/drawing/2014/main" id="{01B47066-1AEF-49DD-8B42-C937EB56CC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0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5492D9D-392B-625B-8DAA-F55DB0FE7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BC884-B564-4F75-961B-3CCA71D7D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/>
          <a:p>
            <a:r>
              <a:rPr lang="en-GB" dirty="0"/>
              <a:t>Have your say…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DE57D-762D-12EB-F84C-436B60E8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B77FF60-0937-4CF2-8E16-D95B5A20787A}" type="datetime1">
              <a:rPr lang="en-GB" smtClean="0"/>
              <a:pPr/>
              <a:t>01/05/2025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9D25AE-94A8-4D0C-A7E9-29B959CFC3D8}"/>
              </a:ext>
            </a:extLst>
          </p:cNvPr>
          <p:cNvSpPr/>
          <p:nvPr/>
        </p:nvSpPr>
        <p:spPr>
          <a:xfrm>
            <a:off x="0" y="6343650"/>
            <a:ext cx="12192000" cy="514350"/>
          </a:xfrm>
          <a:prstGeom prst="rect">
            <a:avLst/>
          </a:prstGeom>
          <a:solidFill>
            <a:srgbClr val="960E00"/>
          </a:solidFill>
          <a:ln>
            <a:solidFill>
              <a:srgbClr val="960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F4E59-6100-4643-A1AD-1D2E6A74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23732"/>
          </a:xfrm>
          <a:prstGeom prst="rect">
            <a:avLst/>
          </a:prstGeom>
          <a:solidFill>
            <a:srgbClr val="960E00"/>
          </a:solidFill>
          <a:ln>
            <a:solidFill>
              <a:srgbClr val="960E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161B1-ABB4-607F-49F7-32A7CA5B0B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 t="24563" r="16385" b="35300"/>
          <a:stretch/>
        </p:blipFill>
        <p:spPr>
          <a:xfrm>
            <a:off x="0" y="1616582"/>
            <a:ext cx="7262622" cy="4877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7B2D8C-E980-152B-5674-7AEB2A01CE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09"/>
          <a:stretch/>
        </p:blipFill>
        <p:spPr>
          <a:xfrm>
            <a:off x="7261031" y="1616582"/>
            <a:ext cx="4932560" cy="49114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B778D8-0894-C73D-4E5B-D7ACF4DF8D19}"/>
              </a:ext>
            </a:extLst>
          </p:cNvPr>
          <p:cNvSpPr txBox="1"/>
          <p:nvPr/>
        </p:nvSpPr>
        <p:spPr>
          <a:xfrm>
            <a:off x="7392145" y="3789040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Neighbourhood plan sites also have 40% affordable housing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7B21E10-AB62-ACEB-657F-1AD6AE4E9753}"/>
              </a:ext>
            </a:extLst>
          </p:cNvPr>
          <p:cNvSpPr txBox="1">
            <a:spLocks/>
          </p:cNvSpPr>
          <p:nvPr/>
        </p:nvSpPr>
        <p:spPr>
          <a:xfrm>
            <a:off x="3143672" y="717751"/>
            <a:ext cx="877828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are holding this meeting to ensure that we reflect your views when making our recommendation with reasons to LDC on Monday 12</a:t>
            </a:r>
            <a:r>
              <a:rPr lang="en-GB" baseline="30000" dirty="0"/>
              <a:t>th</a:t>
            </a:r>
            <a:r>
              <a:rPr lang="en-GB" dirty="0"/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358992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B27250-64EC-9DFA-91CA-81FC0A0DD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355" y="637928"/>
            <a:ext cx="4074245" cy="5167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6FD2D8-EA7C-EA85-2631-4718CE8B970D}"/>
              </a:ext>
            </a:extLst>
          </p:cNvPr>
          <p:cNvSpPr txBox="1"/>
          <p:nvPr/>
        </p:nvSpPr>
        <p:spPr>
          <a:xfrm>
            <a:off x="47328" y="1916832"/>
            <a:ext cx="7222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Thank you for coming … now its time for your questions and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Please don’t forget to complete our exit survey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9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A6FF131-F89C-351D-4B0E-55A226546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993" y="764704"/>
            <a:ext cx="4706007" cy="55729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7DEB7A-C2BA-BC11-3693-A67BAF1B05C8}"/>
              </a:ext>
            </a:extLst>
          </p:cNvPr>
          <p:cNvSpPr txBox="1"/>
          <p:nvPr/>
        </p:nvSpPr>
        <p:spPr>
          <a:xfrm>
            <a:off x="335360" y="1415678"/>
            <a:ext cx="9217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 brief overview of the application,</a:t>
            </a:r>
          </a:p>
          <a:p>
            <a:r>
              <a:rPr lang="en-GB" sz="3000" b="1" dirty="0"/>
              <a:t>taken from the Design and Access statement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11AC63-46CA-6F20-41AB-E640D9865047}"/>
              </a:ext>
            </a:extLst>
          </p:cNvPr>
          <p:cNvSpPr txBox="1"/>
          <p:nvPr/>
        </p:nvSpPr>
        <p:spPr>
          <a:xfrm>
            <a:off x="27344" y="2492896"/>
            <a:ext cx="7222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Application is for 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utline planning permission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27.5 hectares of farmland and woodland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total of 250 1, 2, 3 and 4 bed dwellings, including 40% affordable (100)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Affordable homes, will be a mixture of rented and shared ownership, in line with local policy, and will be pepper-potted throughout the development and will be tenure blind.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play spaces 1 of which will be equipped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Vehicular access only from north side of A272 positioned slightly to the east of Berry Croft access to the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estate will be built in 7 stages starting with the access road and finishing with the houses in the north west of the site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2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7DD7C2-59FB-3328-FC01-15228E287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536" y="1268760"/>
            <a:ext cx="9144000" cy="792088"/>
          </a:xfrm>
        </p:spPr>
        <p:txBody>
          <a:bodyPr>
            <a:normAutofit/>
          </a:bodyPr>
          <a:lstStyle/>
          <a:p>
            <a:r>
              <a:rPr lang="en-GB" sz="3600" dirty="0"/>
              <a:t>What we know so far…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DBF02-67C1-2764-986B-EEF6FCF2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4916-115A-4EF3-AEFC-D43EBAE497E3}" type="datetime1">
              <a:rPr lang="en-GB" smtClean="0"/>
              <a:t>01/05/2025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9DCB9-F8A0-B8F6-7E86-BC6E0CDCB3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7448" y="2132856"/>
            <a:ext cx="8928992" cy="4735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29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November 2023, NPC was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given permission to conduct an exit poll at a Developer led consultation event for this site.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2.5 hours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272 local residents attended. Only 7 supported the development.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attendees made comments and were invited to e mail NPC with their comments. 64 very detailed emails of objection were received from residents.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LDC planning portal comments on this application have flooded in – By Thursday this was the current situation.  Out of a total 100 responses ;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 were supporting the development of 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24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well outside of the village 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15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responses contained no comments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objections were received all from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Newick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surrounding area and all contained comments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050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080816-7D06-DC46-23DE-A476FB7B1BB1}"/>
              </a:ext>
            </a:extLst>
          </p:cNvPr>
          <p:cNvSpPr txBox="1"/>
          <p:nvPr/>
        </p:nvSpPr>
        <p:spPr>
          <a:xfrm>
            <a:off x="3359696" y="748221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Some facts which may help you in decision making – NPC must not predetermine any 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1C41B-F85B-016D-C509-DD01693234BD}"/>
              </a:ext>
            </a:extLst>
          </p:cNvPr>
          <p:cNvSpPr txBox="1"/>
          <p:nvPr/>
        </p:nvSpPr>
        <p:spPr>
          <a:xfrm>
            <a:off x="695400" y="1742251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current situation with sewage……………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946F5-2977-FE52-7015-2799D86BFF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23" t="697" r="36853" b="29507"/>
          <a:stretch/>
        </p:blipFill>
        <p:spPr>
          <a:xfrm>
            <a:off x="7896200" y="2924944"/>
            <a:ext cx="4049794" cy="2189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0513F1-F7F5-B29A-CDCD-115EB69A0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370381"/>
            <a:ext cx="7633395" cy="39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6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B0B9B-57ED-68FF-019D-2C19B4C4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977-DE53-4707-AC4E-6AD81EEDF87B}" type="datetime1">
              <a:rPr lang="en-GB" smtClean="0"/>
              <a:t>01/05/2025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9D25AE-94A8-4D0C-A7E9-29B959CFC3D8}"/>
              </a:ext>
            </a:extLst>
          </p:cNvPr>
          <p:cNvSpPr/>
          <p:nvPr/>
        </p:nvSpPr>
        <p:spPr>
          <a:xfrm>
            <a:off x="0" y="6343650"/>
            <a:ext cx="12192000" cy="514350"/>
          </a:xfrm>
          <a:prstGeom prst="rect">
            <a:avLst/>
          </a:prstGeom>
          <a:solidFill>
            <a:srgbClr val="960E00"/>
          </a:solidFill>
          <a:ln>
            <a:solidFill>
              <a:srgbClr val="960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F4E59-6100-4643-A1AD-1D2E6A74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23732"/>
          </a:xfrm>
          <a:prstGeom prst="rect">
            <a:avLst/>
          </a:prstGeom>
          <a:ln>
            <a:solidFill>
              <a:srgbClr val="960E00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659EC2F-6FD7-D648-1351-436EE757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05EA42-4758-B37E-509C-9CA019670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" y="1060735"/>
            <a:ext cx="8922286" cy="5808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9E1316-B400-42EB-2FA6-9C3D29F7AC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6626"/>
          <a:stretch/>
        </p:blipFill>
        <p:spPr>
          <a:xfrm>
            <a:off x="8909946" y="1053155"/>
            <a:ext cx="3246395" cy="5823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DA7A1A-1A74-4EA1-5EBB-C1A3FC64D332}"/>
              </a:ext>
            </a:extLst>
          </p:cNvPr>
          <p:cNvSpPr txBox="1"/>
          <p:nvPr/>
        </p:nvSpPr>
        <p:spPr>
          <a:xfrm>
            <a:off x="1271464" y="-61300"/>
            <a:ext cx="10297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The Current Land Availability Assessment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 are assured that the whole site is not in the emerging local plan……………..</a:t>
            </a:r>
          </a:p>
          <a:p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5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844206-E30E-E6B7-5524-787D1927BB8A}"/>
              </a:ext>
            </a:extLst>
          </p:cNvPr>
          <p:cNvSpPr txBox="1"/>
          <p:nvPr/>
        </p:nvSpPr>
        <p:spPr>
          <a:xfrm>
            <a:off x="0" y="1412776"/>
            <a:ext cx="12192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A visually sensitive location due to open views to the north and is adjacent to The Green Conservation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Development would extend into the countryside detracting from the character of the village with a number of Listed Buildings within the Conservation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Site is assessed to be of high-medium sensitivity to large scale residential development detracting from the contained nucleated character of </a:t>
            </a:r>
            <a:r>
              <a:rPr lang="en-GB" sz="2200" dirty="0" err="1"/>
              <a:t>Newick</a:t>
            </a:r>
            <a:r>
              <a:rPr lang="en-GB" sz="2200" dirty="0"/>
              <a:t> and would conflict with the existing settlement pattern and development could cause undue harm to the landscape.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Section of site is recorded as historic landfill, and adjacent to sewage works, impacts of both would need to be considered.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Multiple records of statutory and notable species on and around the site. Existing trees, woodland and hedgerows likely to accommodate habitats. There is a significant area of tree planting on the site. Adjacent woodland to the east is designated Ancient Woodland as is </a:t>
            </a:r>
            <a:r>
              <a:rPr lang="en-GB" sz="2200" dirty="0" err="1"/>
              <a:t>Goldbridge</a:t>
            </a:r>
            <a:r>
              <a:rPr lang="en-GB" sz="2200" dirty="0"/>
              <a:t> Wood to the north of the site.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These reasons have been given additional weight since changes to the NPPF December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96D50-8CF2-D49A-4F12-A70EE7B35F46}"/>
              </a:ext>
            </a:extLst>
          </p:cNvPr>
          <p:cNvSpPr txBox="1"/>
          <p:nvPr/>
        </p:nvSpPr>
        <p:spPr>
          <a:xfrm>
            <a:off x="3431704" y="458669"/>
            <a:ext cx="9217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Brief reasons why LDC classified it red</a:t>
            </a:r>
          </a:p>
          <a:p>
            <a:r>
              <a:rPr lang="en-GB" sz="2400" b="1" i="1" dirty="0"/>
              <a:t>Not deliverable or developable</a:t>
            </a:r>
          </a:p>
        </p:txBody>
      </p:sp>
    </p:spTree>
    <p:extLst>
      <p:ext uri="{BB962C8B-B14F-4D97-AF65-F5344CB8AC3E}">
        <p14:creationId xmlns:p14="http://schemas.microsoft.com/office/powerpoint/2010/main" val="102291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92D383-CF82-C6CB-2229-69E104238E85}"/>
              </a:ext>
            </a:extLst>
          </p:cNvPr>
          <p:cNvSpPr txBox="1"/>
          <p:nvPr/>
        </p:nvSpPr>
        <p:spPr>
          <a:xfrm>
            <a:off x="4367808" y="636375"/>
            <a:ext cx="5747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Pedestrian access from the site to anywhere in the village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700DD-2FB4-F61D-2891-10CC97333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01" y="1652038"/>
            <a:ext cx="3289129" cy="43855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555F19-49EE-CDEA-9B07-89BD2D2BFBED}"/>
              </a:ext>
            </a:extLst>
          </p:cNvPr>
          <p:cNvSpPr txBox="1"/>
          <p:nvPr/>
        </p:nvSpPr>
        <p:spPr>
          <a:xfrm>
            <a:off x="625624" y="1988840"/>
            <a:ext cx="158417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Pedestrian access to the site is located at Alexander Mead, on the western boundary and at the north of the site from </a:t>
            </a:r>
            <a:r>
              <a:rPr lang="en-GB" dirty="0" err="1"/>
              <a:t>Goldbridge</a:t>
            </a:r>
            <a:r>
              <a:rPr lang="en-GB" dirty="0"/>
              <a:t> Wood via an existing </a:t>
            </a:r>
            <a:r>
              <a:rPr lang="en-GB" dirty="0" err="1"/>
              <a:t>PRoW</a:t>
            </a:r>
            <a:r>
              <a:rPr lang="en-GB" dirty="0"/>
              <a:t>, NWK/10/1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13D3DE-0756-8F90-8199-56AB3609F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1652039"/>
            <a:ext cx="6070181" cy="43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5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1CBEFA-2B4A-1832-158E-7E1268BD6C2D}"/>
              </a:ext>
            </a:extLst>
          </p:cNvPr>
          <p:cNvSpPr txBox="1"/>
          <p:nvPr/>
        </p:nvSpPr>
        <p:spPr>
          <a:xfrm>
            <a:off x="479376" y="1700807"/>
            <a:ext cx="112332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From April 2025 minimum wage will be £12.21. If working 37 hours per week and contributing 5% to a pension this gives a net salary of £</a:t>
            </a:r>
            <a:r>
              <a:rPr lang="en-GB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1624.52 per month</a:t>
            </a:r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This does not include any child benefit, working families tax credit etc.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couple both working full time on minimum wage with no childcare costs or student loan would have a joint income of </a:t>
            </a:r>
            <a:r>
              <a:rPr lang="en-GB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£3248.04</a:t>
            </a:r>
            <a:endParaRPr lang="en-GB" sz="16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Stonewater is the </a:t>
            </a:r>
            <a:r>
              <a:rPr lang="en-GB" sz="160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Thakeham</a:t>
            </a:r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Shared ownership provider. A property with a market value of £510,000 which would be a larger 2 bed or a smaller 3 bed new build in </a:t>
            </a:r>
            <a:r>
              <a:rPr lang="en-GB" sz="160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Newick</a:t>
            </a:r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works out as the following;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40% share purchased at £204,000. Would need at least a 5% deposit (£10,200) and a mortgage of £193,800.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Assuming an interest rate of 5% (which is what you would expect for a 95% mortgage 2 or 5 year fixed). 25 years repayment would be </a:t>
            </a:r>
            <a:r>
              <a:rPr lang="en-GB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£1133 per month</a:t>
            </a:r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rent on the remaining 60% is </a:t>
            </a:r>
            <a:r>
              <a:rPr lang="en-GB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£701.25 per month</a:t>
            </a:r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Service charge is variable but on current Stonewater builds is £93 per month for a £510,000 property.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 that is £</a:t>
            </a:r>
            <a:r>
              <a:rPr lang="en-GB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1927 per month</a:t>
            </a:r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combined before paying Council tax, utilities, food, transport. Childcare etc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F6347-F846-57A1-AF7C-A39C254EE787}"/>
              </a:ext>
            </a:extLst>
          </p:cNvPr>
          <p:cNvSpPr txBox="1"/>
          <p:nvPr/>
        </p:nvSpPr>
        <p:spPr>
          <a:xfrm>
            <a:off x="3791744" y="908720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Affordable housing in </a:t>
            </a:r>
            <a:r>
              <a:rPr lang="en-GB" sz="3000" b="1" dirty="0" err="1"/>
              <a:t>Newick</a:t>
            </a:r>
            <a:r>
              <a:rPr lang="en-GB" sz="3000" b="1" dirty="0"/>
              <a:t> – shared equity</a:t>
            </a:r>
          </a:p>
        </p:txBody>
      </p:sp>
    </p:spTree>
    <p:extLst>
      <p:ext uri="{BB962C8B-B14F-4D97-AF65-F5344CB8AC3E}">
        <p14:creationId xmlns:p14="http://schemas.microsoft.com/office/powerpoint/2010/main" val="135361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91EF10-2600-658C-1CE8-7CF942A7D695}"/>
              </a:ext>
            </a:extLst>
          </p:cNvPr>
          <p:cNvSpPr txBox="1"/>
          <p:nvPr/>
        </p:nvSpPr>
        <p:spPr>
          <a:xfrm>
            <a:off x="4151784" y="620688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Current Affordable housing in </a:t>
            </a:r>
            <a:r>
              <a:rPr lang="en-GB" sz="3000" b="1" dirty="0" err="1"/>
              <a:t>Newick</a:t>
            </a:r>
            <a:endParaRPr lang="en-GB" sz="3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91119-B783-C8FF-0B5A-3DB13533D5FA}"/>
              </a:ext>
            </a:extLst>
          </p:cNvPr>
          <p:cNvSpPr txBox="1"/>
          <p:nvPr/>
        </p:nvSpPr>
        <p:spPr>
          <a:xfrm>
            <a:off x="354021" y="1340768"/>
            <a:ext cx="1180931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Private rental market….A three bed semi on the estate in </a:t>
            </a:r>
            <a:r>
              <a:rPr lang="en-GB" sz="180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Newick</a:t>
            </a:r>
            <a:r>
              <a:rPr lang="en-GB" sz="18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is about </a:t>
            </a:r>
            <a:r>
              <a:rPr lang="en-GB" sz="18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£1695 </a:t>
            </a:r>
            <a:r>
              <a:rPr lang="en-GB" sz="1800" dirty="0" err="1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pcm</a:t>
            </a:r>
            <a:endParaRPr lang="en-GB" sz="1800" dirty="0">
              <a:effectLst/>
              <a:highlight>
                <a:srgbClr val="FFFF00"/>
              </a:highlight>
              <a:latin typeface="Verdana" panose="020B0604030504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The 'Rent to Buy' version of affordable homes with Stonewater offer properties at 80% of market rental for 5 years. The idea is that the remaining 20% you save and then after 5 years you use that as a deposit to buy the house. The onus is on the renter to save the 20% which will be tricky for some people. </a:t>
            </a:r>
            <a:r>
              <a:rPr lang="en-GB" sz="18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Therefore a similar Affordable rental property in </a:t>
            </a:r>
            <a:r>
              <a:rPr lang="en-GB" sz="180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Newick</a:t>
            </a:r>
            <a:r>
              <a:rPr lang="en-GB" sz="18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would be about </a:t>
            </a:r>
            <a:r>
              <a:rPr lang="en-GB" sz="18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£1356 </a:t>
            </a:r>
            <a:r>
              <a:rPr lang="en-GB" sz="1800" dirty="0" err="1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pcm</a:t>
            </a:r>
            <a:endParaRPr lang="en-GB" sz="1800" dirty="0">
              <a:effectLst/>
              <a:highlight>
                <a:srgbClr val="FFFF00"/>
              </a:highlight>
              <a:latin typeface="Verdana" panose="020B0604030504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 affordable one bedroom flat would be about </a:t>
            </a:r>
            <a:r>
              <a:rPr lang="en-GB" dirty="0"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£880 </a:t>
            </a:r>
            <a:r>
              <a:rPr lang="en-GB" dirty="0" err="1"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pcm</a:t>
            </a:r>
            <a:r>
              <a:rPr lang="en-GB" dirty="0"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with </a:t>
            </a:r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 annual review of rent to reflect the private market increase or decrease</a:t>
            </a:r>
          </a:p>
          <a:p>
            <a:endParaRPr lang="en-GB" dirty="0">
              <a:latin typeface="Verdana" panose="020B0604030504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Social rent </a:t>
            </a:r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</a:t>
            </a:r>
            <a:r>
              <a:rPr lang="en-GB" dirty="0" err="1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Newick</a:t>
            </a:r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is approximately </a:t>
            </a:r>
            <a:r>
              <a:rPr lang="en-GB" dirty="0"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£400pcm </a:t>
            </a:r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 a 1940’s 2 bedroom flat, about </a:t>
            </a:r>
            <a:r>
              <a:rPr lang="en-GB" dirty="0"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£600 </a:t>
            </a:r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 a 3 bedroom 1940’s house, </a:t>
            </a:r>
            <a:r>
              <a:rPr lang="en-GB" dirty="0"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£598 </a:t>
            </a:r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 a 1960’s 2 bedroom house and about </a:t>
            </a:r>
            <a:r>
              <a:rPr lang="en-GB" dirty="0"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£770 </a:t>
            </a:r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 </a:t>
            </a:r>
            <a:r>
              <a:rPr lang="en-GB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1980’s </a:t>
            </a:r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 bedroom dwelling with assisted living.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emerging local plan </a:t>
            </a:r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affordable housing policy includes a ‘Viability test’ (developers must be allowed to make 20% profit).  It could mean total affordable housing allocation is not in </a:t>
            </a:r>
            <a:r>
              <a:rPr lang="en-GB" dirty="0" err="1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Newick</a:t>
            </a:r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and has no or very few social rents.</a:t>
            </a:r>
            <a:endParaRPr lang="en-GB" sz="1800" dirty="0">
              <a:effectLst/>
              <a:latin typeface="Verdana" panose="020B0604030504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3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C Template V1.pptx" id="{220E7905-1E3B-488B-B3FA-DA7314928787}" vid="{E9FCAA93-CDA6-4C9E-8AEB-7536360DA6F7}"/>
    </a:ext>
  </a:extLst>
</a:theme>
</file>

<file path=ppt/theme/theme2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PC Template V1.pptx" id="{220E7905-1E3B-488B-B3FA-DA7314928787}" vid="{A62AF0EC-0EB6-4501-9CD6-8626CD1FCC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NPC Template V1</Template>
  <TotalTime>4297</TotalTime>
  <Words>1087</Words>
  <Application>Microsoft Office PowerPoint</Application>
  <PresentationFormat>Widescreen</PresentationFormat>
  <Paragraphs>68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Cathy Wickens</dc:creator>
  <cp:lastModifiedBy>Cathy Wickens</cp:lastModifiedBy>
  <cp:revision>15</cp:revision>
  <cp:lastPrinted>2025-03-19T11:56:11Z</cp:lastPrinted>
  <dcterms:created xsi:type="dcterms:W3CDTF">2025-04-26T14:59:29Z</dcterms:created>
  <dcterms:modified xsi:type="dcterms:W3CDTF">2025-05-01T15:57:02Z</dcterms:modified>
</cp:coreProperties>
</file>